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69" r:id="rId3"/>
    <p:sldId id="265" r:id="rId4"/>
    <p:sldId id="270" r:id="rId5"/>
    <p:sldId id="266" r:id="rId6"/>
    <p:sldId id="26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3" d="100"/>
          <a:sy n="63" d="100"/>
        </p:scale>
        <p:origin x="-1482" y="-1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4B278B-E58F-4FCF-B0E8-7C869D4D9B9C}" type="datetimeFigureOut">
              <a:rPr lang="en-US" smtClean="0"/>
              <a:t>10/5/2017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D23A16-3028-42FD-8A39-FE99A5DE9D22}" type="slidenum">
              <a:rPr lang="en-US" smtClean="0"/>
              <a:t>‹#›</a:t>
            </a:fld>
            <a:endParaRPr lang="en-US"/>
          </a:p>
        </p:txBody>
      </p:sp>
    </p:spTree>
    <p:extLst>
      <p:ext uri="{BB962C8B-B14F-4D97-AF65-F5344CB8AC3E}">
        <p14:creationId xmlns:p14="http://schemas.microsoft.com/office/powerpoint/2010/main" val="1741942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05399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447478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291617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64999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74643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247AE4-15F6-41EB-8ECF-9270696DB571}" type="datetimeFigureOut">
              <a:rPr lang="en-US" smtClean="0"/>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163996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247AE4-15F6-41EB-8ECF-9270696DB571}" type="datetimeFigureOut">
              <a:rPr lang="en-US" smtClean="0"/>
              <a:t>10/5/2017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652644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247AE4-15F6-41EB-8ECF-9270696DB571}" type="datetimeFigureOut">
              <a:rPr lang="en-US" smtClean="0"/>
              <a:t>10/5/2017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40893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247AE4-15F6-41EB-8ECF-9270696DB571}" type="datetimeFigureOut">
              <a:rPr lang="en-US" smtClean="0"/>
              <a:t>10/5/2017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928290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47AE4-15F6-41EB-8ECF-9270696DB571}" type="datetimeFigureOut">
              <a:rPr lang="en-US" smtClean="0"/>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4246019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47AE4-15F6-41EB-8ECF-9270696DB571}" type="datetimeFigureOut">
              <a:rPr lang="en-US" smtClean="0"/>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735313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247AE4-15F6-41EB-8ECF-9270696DB571}" type="datetimeFigureOut">
              <a:rPr lang="en-US" smtClean="0"/>
              <a:t>10/5/2017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66FEF-187D-4063-B64D-AC5E6BCD9F10}" type="slidenum">
              <a:rPr lang="en-US" smtClean="0"/>
              <a:t>‹#›</a:t>
            </a:fld>
            <a:endParaRPr lang="en-US"/>
          </a:p>
        </p:txBody>
      </p:sp>
    </p:spTree>
    <p:extLst>
      <p:ext uri="{BB962C8B-B14F-4D97-AF65-F5344CB8AC3E}">
        <p14:creationId xmlns:p14="http://schemas.microsoft.com/office/powerpoint/2010/main" val="3479464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pPr algn="l"/>
            <a:r>
              <a:rPr lang="en-US" sz="4000" dirty="0" smtClean="0">
                <a:solidFill>
                  <a:srgbClr val="800080"/>
                </a:solidFill>
              </a:rPr>
              <a:t>Me llamo ___________ Clase 601</a:t>
            </a:r>
            <a:br>
              <a:rPr lang="en-US" sz="4000" dirty="0" smtClean="0">
                <a:solidFill>
                  <a:srgbClr val="800080"/>
                </a:solidFill>
              </a:rPr>
            </a:br>
            <a:r>
              <a:rPr lang="en-US" sz="4000" dirty="0" smtClean="0">
                <a:solidFill>
                  <a:srgbClr val="800080"/>
                </a:solidFill>
              </a:rPr>
              <a:t>La fecha es el </a:t>
            </a:r>
            <a:r>
              <a:rPr lang="en-US" sz="4000" dirty="0">
                <a:solidFill>
                  <a:srgbClr val="800080"/>
                </a:solidFill>
              </a:rPr>
              <a:t>6</a:t>
            </a:r>
            <a:r>
              <a:rPr lang="en-US" sz="4000" dirty="0" smtClean="0">
                <a:solidFill>
                  <a:srgbClr val="800080"/>
                </a:solidFill>
              </a:rPr>
              <a:t> de </a:t>
            </a:r>
            <a:r>
              <a:rPr lang="en-US" sz="4000" dirty="0" err="1" smtClean="0">
                <a:solidFill>
                  <a:srgbClr val="800080"/>
                </a:solidFill>
              </a:rPr>
              <a:t>octubre</a:t>
            </a:r>
            <a:r>
              <a:rPr lang="en-US" sz="4000" dirty="0" smtClean="0">
                <a:solidFill>
                  <a:srgbClr val="800080"/>
                </a:solidFill>
              </a:rPr>
              <a:t> del 2017</a:t>
            </a:r>
            <a:endParaRPr lang="en-US" sz="4000" dirty="0">
              <a:solidFill>
                <a:srgbClr val="800080"/>
              </a:solidFill>
            </a:endParaRPr>
          </a:p>
        </p:txBody>
      </p:sp>
      <p:sp>
        <p:nvSpPr>
          <p:cNvPr id="3" name="Content Placeholder 2"/>
          <p:cNvSpPr>
            <a:spLocks noGrp="1"/>
          </p:cNvSpPr>
          <p:nvPr>
            <p:ph idx="1"/>
          </p:nvPr>
        </p:nvSpPr>
        <p:spPr>
          <a:xfrm>
            <a:off x="304800" y="1143000"/>
            <a:ext cx="8839200" cy="4525963"/>
          </a:xfrm>
        </p:spPr>
        <p:txBody>
          <a:bodyPr/>
          <a:lstStyle/>
          <a:p>
            <a:pPr marL="0" indent="0">
              <a:buNone/>
            </a:pPr>
            <a:r>
              <a:rPr lang="en-US" dirty="0" err="1" smtClean="0">
                <a:solidFill>
                  <a:srgbClr val="FF0000"/>
                </a:solidFill>
              </a:rPr>
              <a:t>Proposito</a:t>
            </a:r>
            <a:r>
              <a:rPr lang="en-US" dirty="0" smtClean="0">
                <a:solidFill>
                  <a:srgbClr val="FF0000"/>
                </a:solidFill>
              </a:rPr>
              <a:t>  #12: </a:t>
            </a:r>
            <a:r>
              <a:rPr lang="en-US" dirty="0" smtClean="0"/>
              <a:t>¿Como son </a:t>
            </a:r>
            <a:r>
              <a:rPr lang="en-US" dirty="0" err="1" smtClean="0"/>
              <a:t>tus</a:t>
            </a:r>
            <a:r>
              <a:rPr lang="en-US" dirty="0" smtClean="0"/>
              <a:t> </a:t>
            </a:r>
            <a:r>
              <a:rPr lang="en-US" dirty="0" err="1" smtClean="0"/>
              <a:t>clases</a:t>
            </a:r>
            <a:r>
              <a:rPr lang="en-US" dirty="0" smtClean="0"/>
              <a:t>?</a:t>
            </a:r>
          </a:p>
          <a:p>
            <a:pPr marL="0" indent="0">
              <a:buNone/>
            </a:pPr>
            <a:r>
              <a:rPr lang="es-ES" altLang="en-US" dirty="0">
                <a:solidFill>
                  <a:srgbClr val="00B050"/>
                </a:solidFill>
              </a:rPr>
              <a:t>L.O.: To </a:t>
            </a:r>
            <a:r>
              <a:rPr lang="en-US" altLang="en-US" dirty="0" smtClean="0">
                <a:solidFill>
                  <a:srgbClr val="00B050"/>
                </a:solidFill>
              </a:rPr>
              <a:t>review adjectives/question words for quiz</a:t>
            </a:r>
            <a:endParaRPr lang="en-US" dirty="0" smtClean="0"/>
          </a:p>
          <a:p>
            <a:pPr marL="0" indent="0">
              <a:buNone/>
            </a:pPr>
            <a:r>
              <a:rPr lang="en-US" dirty="0" err="1" smtClean="0">
                <a:solidFill>
                  <a:srgbClr val="FF0000"/>
                </a:solidFill>
              </a:rPr>
              <a:t>Actividad</a:t>
            </a:r>
            <a:r>
              <a:rPr lang="en-US" dirty="0" smtClean="0">
                <a:solidFill>
                  <a:srgbClr val="FF0000"/>
                </a:solidFill>
              </a:rPr>
              <a:t> </a:t>
            </a:r>
            <a:r>
              <a:rPr lang="en-US" dirty="0" err="1" smtClean="0">
                <a:solidFill>
                  <a:srgbClr val="FF0000"/>
                </a:solidFill>
              </a:rPr>
              <a:t>Inicial</a:t>
            </a:r>
            <a:r>
              <a:rPr lang="en-US" dirty="0" smtClean="0">
                <a:solidFill>
                  <a:srgbClr val="FF0000"/>
                </a:solidFill>
              </a:rPr>
              <a:t>: </a:t>
            </a:r>
            <a:r>
              <a:rPr lang="en-US" dirty="0" err="1" smtClean="0"/>
              <a:t>Usa</a:t>
            </a:r>
            <a:r>
              <a:rPr lang="en-US" dirty="0" smtClean="0"/>
              <a:t> </a:t>
            </a:r>
            <a:r>
              <a:rPr lang="en-US" dirty="0" err="1" smtClean="0"/>
              <a:t>una</a:t>
            </a:r>
            <a:r>
              <a:rPr lang="en-US" dirty="0" smtClean="0"/>
              <a:t> </a:t>
            </a:r>
            <a:r>
              <a:rPr lang="en-US" dirty="0" err="1" smtClean="0"/>
              <a:t>lista</a:t>
            </a:r>
            <a:r>
              <a:rPr lang="en-US" dirty="0" smtClean="0"/>
              <a:t> de </a:t>
            </a:r>
            <a:r>
              <a:rPr lang="en-US" dirty="0" err="1" smtClean="0"/>
              <a:t>adjetivos</a:t>
            </a:r>
            <a:r>
              <a:rPr lang="en-US" dirty="0" smtClean="0"/>
              <a:t>.</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855" y="2867891"/>
            <a:ext cx="3431822"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0.tqn.com/y/webclipart/1/5/k/8/6/Boy-Reading-On-Stack-Of-Book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895600"/>
            <a:ext cx="1413701" cy="31242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4572000" y="2867891"/>
            <a:ext cx="0" cy="3913909"/>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0997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0" y="1143000"/>
            <a:ext cx="3322320" cy="5715000"/>
          </a:xfrm>
        </p:spPr>
        <p:txBody>
          <a:bodyPr>
            <a:normAutofit/>
          </a:bodyPr>
          <a:lstStyle/>
          <a:p>
            <a:r>
              <a:rPr lang="en-US" sz="3600" b="1" dirty="0" smtClean="0">
                <a:solidFill>
                  <a:srgbClr val="009900"/>
                </a:solidFill>
              </a:rPr>
              <a:t>I-</a:t>
            </a:r>
            <a:r>
              <a:rPr lang="en-US" sz="3600" u="sng" dirty="0" err="1" smtClean="0"/>
              <a:t>Audición</a:t>
            </a:r>
            <a:r>
              <a:rPr lang="en-US" sz="3600" dirty="0" smtClean="0"/>
              <a:t>:</a:t>
            </a:r>
          </a:p>
          <a:p>
            <a:pPr lvl="1"/>
            <a:r>
              <a:rPr lang="en-US" sz="3200" dirty="0" smtClean="0"/>
              <a:t>Listen to each statement and pick which picture it refers to.</a:t>
            </a:r>
          </a:p>
          <a:p>
            <a:pPr marL="971550" lvl="1" indent="-514350">
              <a:buClr>
                <a:srgbClr val="7030A0"/>
              </a:buClr>
              <a:buFont typeface="+mj-lt"/>
              <a:buAutoNum type="arabicPeriod"/>
            </a:pPr>
            <a:r>
              <a:rPr lang="en-US" sz="3200" dirty="0"/>
              <a:t> </a:t>
            </a:r>
            <a:endParaRPr lang="en-US" sz="3200" dirty="0" smtClean="0"/>
          </a:p>
          <a:p>
            <a:pPr marL="971550" lvl="1" indent="-514350">
              <a:buClr>
                <a:srgbClr val="7030A0"/>
              </a:buClr>
              <a:buFont typeface="+mj-lt"/>
              <a:buAutoNum type="arabicPeriod"/>
            </a:pPr>
            <a:r>
              <a:rPr lang="en-US" sz="3200" dirty="0"/>
              <a:t> </a:t>
            </a:r>
            <a:endParaRPr lang="en-US" sz="3200" dirty="0" smtClean="0"/>
          </a:p>
          <a:p>
            <a:pPr marL="971550" lvl="1" indent="-514350">
              <a:buClr>
                <a:srgbClr val="7030A0"/>
              </a:buClr>
              <a:buFont typeface="+mj-lt"/>
              <a:buAutoNum type="arabicPeriod"/>
            </a:pPr>
            <a:r>
              <a:rPr lang="en-US" sz="3200" dirty="0"/>
              <a:t> </a:t>
            </a:r>
            <a:endParaRPr lang="en-US" sz="3200" dirty="0" smtClean="0"/>
          </a:p>
          <a:p>
            <a:pPr marL="971550" lvl="1" indent="-514350">
              <a:buClr>
                <a:srgbClr val="7030A0"/>
              </a:buClr>
              <a:buFont typeface="+mj-lt"/>
              <a:buAutoNum type="arabicPeriod"/>
            </a:pPr>
            <a:r>
              <a:rPr lang="en-US" sz="3200" dirty="0"/>
              <a:t> </a:t>
            </a: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7128" t="30560" r="39967" b="34397"/>
          <a:stretch/>
        </p:blipFill>
        <p:spPr bwMode="auto">
          <a:xfrm>
            <a:off x="3048000" y="1143000"/>
            <a:ext cx="5997693"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3"/>
          <p:cNvSpPr txBox="1">
            <a:spLocks/>
          </p:cNvSpPr>
          <p:nvPr/>
        </p:nvSpPr>
        <p:spPr>
          <a:xfrm>
            <a:off x="304800" y="0"/>
            <a:ext cx="86868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err="1" smtClean="0">
                <a:solidFill>
                  <a:srgbClr val="FF0000"/>
                </a:solidFill>
                <a:latin typeface="+mn-lt"/>
              </a:rPr>
              <a:t>Actividad</a:t>
            </a:r>
            <a:endParaRPr lang="en-US" dirty="0">
              <a:solidFill>
                <a:srgbClr val="FF0000"/>
              </a:solidFill>
              <a:latin typeface="+mn-lt"/>
            </a:endParaRPr>
          </a:p>
        </p:txBody>
      </p:sp>
    </p:spTree>
    <p:extLst>
      <p:ext uri="{BB962C8B-B14F-4D97-AF65-F5344CB8AC3E}">
        <p14:creationId xmlns:p14="http://schemas.microsoft.com/office/powerpoint/2010/main" val="360498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 y="533400"/>
            <a:ext cx="7848600" cy="1371600"/>
          </a:xfrm>
        </p:spPr>
        <p:txBody>
          <a:bodyPr>
            <a:noAutofit/>
          </a:bodyPr>
          <a:lstStyle/>
          <a:p>
            <a:pPr algn="l"/>
            <a:r>
              <a:rPr lang="en-US" sz="3200" b="1" dirty="0" smtClean="0">
                <a:solidFill>
                  <a:srgbClr val="009900"/>
                </a:solidFill>
                <a:latin typeface="+mn-lt"/>
              </a:rPr>
              <a:t>II- </a:t>
            </a:r>
            <a:r>
              <a:rPr lang="en-US" sz="3200" u="sng" dirty="0" err="1" smtClean="0">
                <a:latin typeface="+mn-lt"/>
              </a:rPr>
              <a:t>Comprensión</a:t>
            </a:r>
            <a:r>
              <a:rPr lang="en-US" sz="3200" dirty="0" smtClean="0">
                <a:latin typeface="+mn-lt"/>
              </a:rPr>
              <a:t>: </a:t>
            </a:r>
            <a:r>
              <a:rPr lang="en-US" sz="2800" dirty="0" smtClean="0">
                <a:latin typeface="+mn-lt"/>
              </a:rPr>
              <a:t>Look at the</a:t>
            </a:r>
            <a:br>
              <a:rPr lang="en-US" sz="2800" dirty="0" smtClean="0">
                <a:latin typeface="+mn-lt"/>
              </a:rPr>
            </a:br>
            <a:r>
              <a:rPr lang="en-US" sz="2800" dirty="0" smtClean="0">
                <a:latin typeface="+mn-lt"/>
              </a:rPr>
              <a:t> photo and make up answers </a:t>
            </a:r>
            <a:br>
              <a:rPr lang="en-US" sz="2800" dirty="0" smtClean="0">
                <a:latin typeface="+mn-lt"/>
              </a:rPr>
            </a:br>
            <a:r>
              <a:rPr lang="en-US" sz="2800" dirty="0" smtClean="0">
                <a:latin typeface="+mn-lt"/>
              </a:rPr>
              <a:t>about ROSA and GABRIELA, </a:t>
            </a:r>
            <a:br>
              <a:rPr lang="en-US" sz="2800" dirty="0" smtClean="0">
                <a:latin typeface="+mn-lt"/>
              </a:rPr>
            </a:br>
            <a:r>
              <a:rPr lang="en-US" sz="2800" dirty="0" smtClean="0">
                <a:latin typeface="+mn-lt"/>
              </a:rPr>
              <a:t>two good friends from Colombia.</a:t>
            </a:r>
            <a:endParaRPr lang="en-US" sz="2800" dirty="0">
              <a:latin typeface="+mn-lt"/>
            </a:endParaRPr>
          </a:p>
        </p:txBody>
      </p:sp>
      <p:sp>
        <p:nvSpPr>
          <p:cNvPr id="5" name="Content Placeholder 4"/>
          <p:cNvSpPr>
            <a:spLocks noGrp="1"/>
          </p:cNvSpPr>
          <p:nvPr>
            <p:ph sz="half" idx="1"/>
          </p:nvPr>
        </p:nvSpPr>
        <p:spPr>
          <a:xfrm>
            <a:off x="0" y="2332037"/>
            <a:ext cx="4495800" cy="4525963"/>
          </a:xfrm>
        </p:spPr>
        <p:txBody>
          <a:bodyPr/>
          <a:lstStyle/>
          <a:p>
            <a:pPr marL="514350" indent="-514350">
              <a:buClr>
                <a:srgbClr val="7030A0"/>
              </a:buClr>
              <a:buFont typeface="+mj-lt"/>
              <a:buAutoNum type="arabicPeriod"/>
            </a:pPr>
            <a:r>
              <a:rPr lang="es-ES_tradnl" dirty="0" smtClean="0"/>
              <a:t>¿Quiénes son las dos muchachas?</a:t>
            </a:r>
          </a:p>
          <a:p>
            <a:pPr marL="514350" indent="-514350">
              <a:buClr>
                <a:srgbClr val="7030A0"/>
              </a:buClr>
              <a:buFont typeface="+mj-lt"/>
              <a:buAutoNum type="arabicPeriod"/>
            </a:pPr>
            <a:r>
              <a:rPr lang="es-ES_tradnl" dirty="0" smtClean="0"/>
              <a:t>¿Son amigas?</a:t>
            </a:r>
          </a:p>
          <a:p>
            <a:pPr marL="514350" indent="-514350">
              <a:buClr>
                <a:srgbClr val="7030A0"/>
              </a:buClr>
              <a:buFont typeface="+mj-lt"/>
              <a:buAutoNum type="arabicPeriod"/>
            </a:pPr>
            <a:r>
              <a:rPr lang="es-ES_tradnl" dirty="0" smtClean="0"/>
              <a:t>¿Son ellas colombianas?</a:t>
            </a:r>
          </a:p>
          <a:p>
            <a:pPr marL="514350" indent="-514350">
              <a:buClr>
                <a:srgbClr val="7030A0"/>
              </a:buClr>
              <a:buFont typeface="+mj-lt"/>
              <a:buAutoNum type="arabicPeriod"/>
            </a:pPr>
            <a:r>
              <a:rPr lang="es-ES_tradnl" dirty="0" smtClean="0"/>
              <a:t>¿Son alumnas en la misma escuela?</a:t>
            </a:r>
          </a:p>
          <a:p>
            <a:pPr marL="514350" indent="-514350">
              <a:buClr>
                <a:srgbClr val="7030A0"/>
              </a:buClr>
              <a:buFont typeface="+mj-lt"/>
              <a:buAutoNum type="arabicPeriod"/>
            </a:pPr>
            <a:r>
              <a:rPr lang="es-ES_tradnl" dirty="0" smtClean="0"/>
              <a:t>¿Son muy inteligentes?</a:t>
            </a:r>
          </a:p>
          <a:p>
            <a:pPr marL="514350" indent="-514350">
              <a:buClr>
                <a:srgbClr val="7030A0"/>
              </a:buClr>
              <a:buFont typeface="+mj-lt"/>
              <a:buAutoNum type="arabicPeriod"/>
            </a:pPr>
            <a:r>
              <a:rPr lang="es-ES_tradnl" dirty="0" smtClean="0"/>
              <a:t>¿Son alumnas buenas o malas?</a:t>
            </a:r>
            <a:endParaRPr lang="es-ES_tradnl"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5958" y="0"/>
            <a:ext cx="4498042" cy="6858000"/>
          </a:xfrm>
        </p:spPr>
      </p:pic>
    </p:spTree>
    <p:extLst>
      <p:ext uri="{BB962C8B-B14F-4D97-AF65-F5344CB8AC3E}">
        <p14:creationId xmlns:p14="http://schemas.microsoft.com/office/powerpoint/2010/main" val="3922263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4525963"/>
          </a:xfrm>
        </p:spPr>
        <p:txBody>
          <a:bodyPr/>
          <a:lstStyle/>
          <a:p>
            <a:pPr marL="0" indent="0">
              <a:buNone/>
            </a:pPr>
            <a:r>
              <a:rPr lang="en-US" b="1" dirty="0">
                <a:solidFill>
                  <a:srgbClr val="009900"/>
                </a:solidFill>
              </a:rPr>
              <a:t>A</a:t>
            </a:r>
            <a:r>
              <a:rPr lang="en-US" b="1" dirty="0" smtClean="0">
                <a:solidFill>
                  <a:srgbClr val="009900"/>
                </a:solidFill>
              </a:rPr>
              <a:t>- </a:t>
            </a:r>
            <a:r>
              <a:rPr lang="en-US" u="sng" dirty="0" err="1" smtClean="0"/>
              <a:t>Categoriza</a:t>
            </a:r>
            <a:r>
              <a:rPr lang="en-US" u="sng" dirty="0" smtClean="0"/>
              <a:t>:</a:t>
            </a:r>
            <a:r>
              <a:rPr lang="en-US" dirty="0" smtClean="0"/>
              <a:t> You have already learned many Spanish adjectives. Some describe physical appearance and others describe personality. IN TABLE GROUPS, complete the chart and put the adjectives you know in the correct category </a:t>
            </a:r>
            <a:endParaRPr lang="en-US" b="1" dirty="0"/>
          </a:p>
        </p:txBody>
      </p:sp>
      <p:sp>
        <p:nvSpPr>
          <p:cNvPr id="2" name="Title 1"/>
          <p:cNvSpPr txBox="1">
            <a:spLocks/>
          </p:cNvSpPr>
          <p:nvPr/>
        </p:nvSpPr>
        <p:spPr>
          <a:xfrm>
            <a:off x="457200" y="-76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smtClean="0">
                <a:solidFill>
                  <a:srgbClr val="FF0000"/>
                </a:solidFill>
              </a:rPr>
              <a:t>Practica</a:t>
            </a:r>
            <a:endParaRPr lang="en-US" sz="4800" b="1"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17358135"/>
              </p:ext>
            </p:extLst>
          </p:nvPr>
        </p:nvGraphicFramePr>
        <p:xfrm>
          <a:off x="838200" y="3337560"/>
          <a:ext cx="7391400" cy="3215640"/>
        </p:xfrm>
        <a:graphic>
          <a:graphicData uri="http://schemas.openxmlformats.org/drawingml/2006/table">
            <a:tbl>
              <a:tblPr firstRow="1" bandRow="1">
                <a:tableStyleId>{5C22544A-7EE6-4342-B048-85BDC9FD1C3A}</a:tableStyleId>
              </a:tblPr>
              <a:tblGrid>
                <a:gridCol w="3695700"/>
                <a:gridCol w="3695700"/>
              </a:tblGrid>
              <a:tr h="990600">
                <a:tc>
                  <a:txBody>
                    <a:bodyPr/>
                    <a:lstStyle/>
                    <a:p>
                      <a:pPr algn="ctr"/>
                      <a:r>
                        <a:rPr lang="en-US" sz="2800" b="1" dirty="0" err="1" smtClean="0"/>
                        <a:t>Apariencia</a:t>
                      </a:r>
                      <a:r>
                        <a:rPr lang="en-US" sz="2800" b="1" dirty="0" smtClean="0"/>
                        <a:t> </a:t>
                      </a:r>
                      <a:r>
                        <a:rPr lang="en-US" sz="2800" b="1" dirty="0" err="1" smtClean="0"/>
                        <a:t>fisica</a:t>
                      </a:r>
                      <a:endParaRPr lang="en-US" sz="2800" b="1" dirty="0"/>
                    </a:p>
                  </a:txBody>
                  <a:tcPr>
                    <a:solidFill>
                      <a:schemeClr val="accent6"/>
                    </a:solidFill>
                  </a:tcPr>
                </a:tc>
                <a:tc>
                  <a:txBody>
                    <a:bodyPr/>
                    <a:lstStyle/>
                    <a:p>
                      <a:pPr algn="ctr"/>
                      <a:r>
                        <a:rPr lang="en-US" sz="2800" dirty="0" err="1" smtClean="0"/>
                        <a:t>Caracteristicas</a:t>
                      </a:r>
                      <a:r>
                        <a:rPr lang="en-US" sz="2800" baseline="0" dirty="0" smtClean="0"/>
                        <a:t> de </a:t>
                      </a:r>
                      <a:r>
                        <a:rPr lang="en-US" sz="2800" baseline="0" dirty="0" err="1" smtClean="0"/>
                        <a:t>Personalidad</a:t>
                      </a:r>
                      <a:endParaRPr lang="en-US" sz="2800" dirty="0"/>
                    </a:p>
                  </a:txBody>
                  <a:tcPr>
                    <a:solidFill>
                      <a:schemeClr val="accent6"/>
                    </a:solidFill>
                  </a:tcPr>
                </a:tc>
              </a:tr>
              <a:tr h="1870476">
                <a:tc>
                  <a:txBody>
                    <a:bodyPr/>
                    <a:lstStyle/>
                    <a:p>
                      <a:endParaRPr lang="en-US" sz="2800" dirty="0" smtClean="0"/>
                    </a:p>
                    <a:p>
                      <a:endParaRPr lang="en-US" sz="2800" dirty="0" smtClean="0"/>
                    </a:p>
                    <a:p>
                      <a:endParaRPr lang="en-US" sz="2800" dirty="0" smtClean="0"/>
                    </a:p>
                    <a:p>
                      <a:endParaRPr lang="en-US" sz="2800" dirty="0" smtClean="0"/>
                    </a:p>
                    <a:p>
                      <a:endParaRPr lang="en-US" sz="2800" dirty="0" smtClean="0"/>
                    </a:p>
                  </a:txBody>
                  <a:tcPr>
                    <a:solidFill>
                      <a:srgbClr val="FFFF00"/>
                    </a:solidFill>
                  </a:tcPr>
                </a:tc>
                <a:tc>
                  <a:txBody>
                    <a:bodyPr/>
                    <a:lstStyle/>
                    <a:p>
                      <a:endParaRPr lang="en-US" sz="2800" dirty="0"/>
                    </a:p>
                  </a:txBody>
                  <a:tcPr>
                    <a:solidFill>
                      <a:srgbClr val="FFFF00"/>
                    </a:solidFill>
                  </a:tcPr>
                </a:tc>
              </a:tr>
            </a:tbl>
          </a:graphicData>
        </a:graphic>
      </p:graphicFrame>
    </p:spTree>
    <p:extLst>
      <p:ext uri="{BB962C8B-B14F-4D97-AF65-F5344CB8AC3E}">
        <p14:creationId xmlns:p14="http://schemas.microsoft.com/office/powerpoint/2010/main" val="18980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387927" y="346364"/>
            <a:ext cx="8375073" cy="6435436"/>
          </a:xfrm>
        </p:spPr>
        <p:txBody>
          <a:bodyPr>
            <a:normAutofit/>
          </a:bodyPr>
          <a:lstStyle/>
          <a:p>
            <a:pPr marL="609600" indent="-609600">
              <a:lnSpc>
                <a:spcPct val="90000"/>
              </a:lnSpc>
            </a:pPr>
            <a:endParaRPr lang="es-ES" altLang="en-US" sz="3600" dirty="0"/>
          </a:p>
          <a:p>
            <a:pPr marL="609600" indent="-609600">
              <a:lnSpc>
                <a:spcPct val="90000"/>
              </a:lnSpc>
            </a:pPr>
            <a:endParaRPr lang="es-ES" altLang="en-US" sz="3600" dirty="0"/>
          </a:p>
          <a:p>
            <a:r>
              <a:rPr lang="es-ES" altLang="en-US" sz="3600" dirty="0" smtClean="0"/>
              <a:t>SIGN </a:t>
            </a:r>
            <a:r>
              <a:rPr lang="es-ES" altLang="en-US" sz="3600" u="sng" dirty="0" err="1" smtClean="0"/>
              <a:t>Quiz</a:t>
            </a:r>
            <a:r>
              <a:rPr lang="es-ES" altLang="en-US" sz="3600" u="sng" dirty="0" smtClean="0"/>
              <a:t> A</a:t>
            </a:r>
            <a:r>
              <a:rPr lang="es-ES" altLang="en-US" sz="3600" dirty="0" smtClean="0"/>
              <a:t> </a:t>
            </a:r>
            <a:r>
              <a:rPr lang="es-ES" altLang="en-US" sz="3600" dirty="0" err="1" smtClean="0"/>
              <a:t>by</a:t>
            </a:r>
            <a:r>
              <a:rPr lang="es-ES" altLang="en-US" sz="3600" dirty="0" smtClean="0"/>
              <a:t> NO LATER </a:t>
            </a:r>
            <a:r>
              <a:rPr lang="es-ES" altLang="en-US" sz="3600" dirty="0" err="1" smtClean="0"/>
              <a:t>than</a:t>
            </a:r>
            <a:r>
              <a:rPr lang="es-ES" altLang="en-US" sz="3600" dirty="0" smtClean="0"/>
              <a:t> NEXT FRIDAY</a:t>
            </a:r>
            <a:endParaRPr lang="es-ES" altLang="en-US" sz="3600" dirty="0" smtClean="0"/>
          </a:p>
          <a:p>
            <a:r>
              <a:rPr lang="es-ES" altLang="en-US" sz="3600" dirty="0" smtClean="0"/>
              <a:t>STUDY </a:t>
            </a:r>
            <a:r>
              <a:rPr lang="en-US" sz="3600" dirty="0"/>
              <a:t>for  </a:t>
            </a:r>
            <a:r>
              <a:rPr lang="en-US" sz="3600" u="sng" dirty="0"/>
              <a:t>Quiz B: </a:t>
            </a:r>
            <a:r>
              <a:rPr lang="en-US" sz="3600" u="sng" dirty="0" err="1"/>
              <a:t>Repaso</a:t>
            </a:r>
            <a:r>
              <a:rPr lang="en-US" sz="3600" u="sng" dirty="0"/>
              <a:t> </a:t>
            </a:r>
            <a:r>
              <a:rPr lang="en-US" sz="3600" u="sng" dirty="0" err="1"/>
              <a:t>Capitulo</a:t>
            </a:r>
            <a:r>
              <a:rPr lang="en-US" sz="3600" u="sng" dirty="0"/>
              <a:t> 1- </a:t>
            </a:r>
            <a:r>
              <a:rPr lang="en-US" sz="3600" u="sng" dirty="0" err="1"/>
              <a:t>Vocabulario</a:t>
            </a:r>
            <a:r>
              <a:rPr lang="en-US" sz="3600" dirty="0"/>
              <a:t> on </a:t>
            </a:r>
            <a:r>
              <a:rPr lang="en-US" sz="3600" dirty="0" smtClean="0"/>
              <a:t>WEDNESDAY</a:t>
            </a:r>
            <a:endParaRPr lang="en-US" sz="3600" dirty="0"/>
          </a:p>
          <a:p>
            <a:pPr lvl="1"/>
            <a:r>
              <a:rPr lang="en-US" sz="3200" dirty="0"/>
              <a:t>ADJECTIVES</a:t>
            </a:r>
          </a:p>
          <a:p>
            <a:pPr lvl="1"/>
            <a:r>
              <a:rPr lang="en-US" sz="3200" dirty="0"/>
              <a:t>QUESTION WORDS</a:t>
            </a:r>
          </a:p>
          <a:p>
            <a:pPr marL="609600" indent="-609600">
              <a:lnSpc>
                <a:spcPct val="90000"/>
              </a:lnSpc>
            </a:pPr>
            <a:endParaRPr lang="es-ES" altLang="en-US" sz="3600" dirty="0" smtClean="0"/>
          </a:p>
        </p:txBody>
      </p:sp>
      <p:sp>
        <p:nvSpPr>
          <p:cNvPr id="7172" name="Rectangle 4"/>
          <p:cNvSpPr>
            <a:spLocks noChangeArrowheads="1"/>
          </p:cNvSpPr>
          <p:nvPr/>
        </p:nvSpPr>
        <p:spPr bwMode="auto">
          <a:xfrm>
            <a:off x="318654" y="152400"/>
            <a:ext cx="8229600" cy="96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charset="0"/>
                <a:cs typeface="Arial" charset="0"/>
              </a:defRPr>
            </a:lvl1pPr>
            <a:lvl2pPr algn="ctr">
              <a:defRPr sz="4400">
                <a:solidFill>
                  <a:schemeClr val="tx2"/>
                </a:solidFill>
                <a:latin typeface="Arial" charset="0"/>
                <a:cs typeface="Arial" charset="0"/>
              </a:defRPr>
            </a:lvl2pPr>
            <a:lvl3pPr algn="ctr">
              <a:defRPr sz="4400">
                <a:solidFill>
                  <a:schemeClr val="tx2"/>
                </a:solidFill>
                <a:latin typeface="Arial" charset="0"/>
                <a:cs typeface="Arial" charset="0"/>
              </a:defRPr>
            </a:lvl3pPr>
            <a:lvl4pPr algn="ctr">
              <a:defRPr sz="4400">
                <a:solidFill>
                  <a:schemeClr val="tx2"/>
                </a:solidFill>
                <a:latin typeface="Arial" charset="0"/>
                <a:cs typeface="Arial" charset="0"/>
              </a:defRPr>
            </a:lvl4pPr>
            <a:lvl5pPr algn="ctr">
              <a:defRPr sz="4400">
                <a:solidFill>
                  <a:schemeClr val="tx2"/>
                </a:solidFill>
                <a:latin typeface="Arial" charset="0"/>
                <a:cs typeface="Arial" charset="0"/>
              </a:defRPr>
            </a:lvl5pPr>
            <a:lvl6pPr marL="457200" algn="ctr" fontAlgn="base">
              <a:spcBef>
                <a:spcPct val="0"/>
              </a:spcBef>
              <a:spcAft>
                <a:spcPct val="0"/>
              </a:spcAft>
              <a:defRPr sz="4400">
                <a:solidFill>
                  <a:schemeClr val="tx2"/>
                </a:solidFill>
                <a:latin typeface="Arial" charset="0"/>
                <a:cs typeface="Arial" charset="0"/>
              </a:defRPr>
            </a:lvl6pPr>
            <a:lvl7pPr marL="914400" algn="ctr" fontAlgn="base">
              <a:spcBef>
                <a:spcPct val="0"/>
              </a:spcBef>
              <a:spcAft>
                <a:spcPct val="0"/>
              </a:spcAft>
              <a:defRPr sz="4400">
                <a:solidFill>
                  <a:schemeClr val="tx2"/>
                </a:solidFill>
                <a:latin typeface="Arial" charset="0"/>
                <a:cs typeface="Arial" charset="0"/>
              </a:defRPr>
            </a:lvl7pPr>
            <a:lvl8pPr marL="1371600" algn="ctr" fontAlgn="base">
              <a:spcBef>
                <a:spcPct val="0"/>
              </a:spcBef>
              <a:spcAft>
                <a:spcPct val="0"/>
              </a:spcAft>
              <a:defRPr sz="4400">
                <a:solidFill>
                  <a:schemeClr val="tx2"/>
                </a:solidFill>
                <a:latin typeface="Arial" charset="0"/>
                <a:cs typeface="Arial" charset="0"/>
              </a:defRPr>
            </a:lvl8pPr>
            <a:lvl9pPr marL="1828800" algn="ctr" fontAlgn="base">
              <a:spcBef>
                <a:spcPct val="0"/>
              </a:spcBef>
              <a:spcAft>
                <a:spcPct val="0"/>
              </a:spcAft>
              <a:defRPr sz="4400">
                <a:solidFill>
                  <a:schemeClr val="tx2"/>
                </a:solidFill>
                <a:latin typeface="Arial" charset="0"/>
                <a:cs typeface="Arial" charset="0"/>
              </a:defRPr>
            </a:lvl9pPr>
          </a:lstStyle>
          <a:p>
            <a:r>
              <a:rPr lang="en-US" altLang="en-US" dirty="0" err="1">
                <a:solidFill>
                  <a:srgbClr val="FF0000"/>
                </a:solidFill>
              </a:rPr>
              <a:t>Tarea</a:t>
            </a:r>
            <a:r>
              <a:rPr lang="en-US" altLang="en-US" dirty="0">
                <a:solidFill>
                  <a:srgbClr val="FF0000"/>
                </a:solidFill>
              </a:rPr>
              <a:t> # </a:t>
            </a:r>
            <a:r>
              <a:rPr lang="en-US" altLang="en-US" dirty="0" smtClean="0">
                <a:solidFill>
                  <a:srgbClr val="FF0000"/>
                </a:solidFill>
              </a:rPr>
              <a:t>12</a:t>
            </a:r>
            <a:endParaRPr lang="en-US" altLang="en-US" dirty="0">
              <a:solidFill>
                <a:srgbClr val="FF0000"/>
              </a:solidFill>
            </a:endParaRPr>
          </a:p>
        </p:txBody>
      </p:sp>
    </p:spTree>
    <p:extLst>
      <p:ext uri="{BB962C8B-B14F-4D97-AF65-F5344CB8AC3E}">
        <p14:creationId xmlns:p14="http://schemas.microsoft.com/office/powerpoint/2010/main" val="3472675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ORAL PARTS</a:t>
            </a:r>
            <a:endParaRPr lang="en-US" dirty="0"/>
          </a:p>
        </p:txBody>
      </p:sp>
      <p:sp>
        <p:nvSpPr>
          <p:cNvPr id="3" name="Content Placeholder 2"/>
          <p:cNvSpPr>
            <a:spLocks noGrp="1"/>
          </p:cNvSpPr>
          <p:nvPr>
            <p:ph idx="1"/>
          </p:nvPr>
        </p:nvSpPr>
        <p:spPr/>
        <p:txBody>
          <a:bodyPr/>
          <a:lstStyle/>
          <a:p>
            <a:r>
              <a:rPr lang="en-US" u="sng" dirty="0" err="1" smtClean="0"/>
              <a:t>Ejercicio</a:t>
            </a:r>
            <a:r>
              <a:rPr lang="en-US" u="sng" dirty="0" smtClean="0"/>
              <a:t> 1</a:t>
            </a:r>
            <a:r>
              <a:rPr lang="en-US" dirty="0" smtClean="0"/>
              <a:t> p. 28</a:t>
            </a:r>
          </a:p>
          <a:p>
            <a:pPr marL="514350" indent="-514350">
              <a:buFont typeface="+mj-lt"/>
              <a:buAutoNum type="arabicPeriod"/>
            </a:pPr>
            <a:r>
              <a:rPr lang="en-US" dirty="0" smtClean="0"/>
              <a:t>¿</a:t>
            </a:r>
            <a:r>
              <a:rPr lang="en-US" dirty="0" err="1" smtClean="0"/>
              <a:t>Quienes</a:t>
            </a:r>
            <a:r>
              <a:rPr lang="en-US" dirty="0" smtClean="0"/>
              <a:t> son </a:t>
            </a:r>
            <a:r>
              <a:rPr lang="en-US" dirty="0" err="1" smtClean="0"/>
              <a:t>las</a:t>
            </a:r>
            <a:r>
              <a:rPr lang="en-US" dirty="0" smtClean="0"/>
              <a:t> dos </a:t>
            </a:r>
            <a:r>
              <a:rPr lang="en-US" dirty="0" err="1" smtClean="0"/>
              <a:t>muchachas</a:t>
            </a:r>
            <a:r>
              <a:rPr lang="en-US" dirty="0" smtClean="0"/>
              <a:t> </a:t>
            </a:r>
            <a:r>
              <a:rPr lang="en-US" dirty="0" err="1" smtClean="0"/>
              <a:t>altas</a:t>
            </a:r>
            <a:r>
              <a:rPr lang="en-US" dirty="0" smtClean="0"/>
              <a:t>?</a:t>
            </a:r>
          </a:p>
          <a:p>
            <a:pPr marL="514350" indent="-514350">
              <a:buFont typeface="+mj-lt"/>
              <a:buAutoNum type="arabicPeriod"/>
            </a:pPr>
            <a:r>
              <a:rPr lang="en-US" dirty="0" err="1" smtClean="0"/>
              <a:t>Es</a:t>
            </a:r>
            <a:r>
              <a:rPr lang="en-US" dirty="0" smtClean="0"/>
              <a:t> </a:t>
            </a:r>
            <a:r>
              <a:rPr lang="en-US" dirty="0" err="1" smtClean="0"/>
              <a:t>una</a:t>
            </a:r>
            <a:r>
              <a:rPr lang="en-US" dirty="0" smtClean="0"/>
              <a:t> </a:t>
            </a:r>
            <a:r>
              <a:rPr lang="en-US" dirty="0" err="1" smtClean="0"/>
              <a:t>clase</a:t>
            </a:r>
            <a:r>
              <a:rPr lang="en-US" dirty="0" smtClean="0"/>
              <a:t> </a:t>
            </a:r>
            <a:r>
              <a:rPr lang="en-US" dirty="0" err="1" smtClean="0"/>
              <a:t>bastante</a:t>
            </a:r>
            <a:r>
              <a:rPr lang="en-US" dirty="0" smtClean="0"/>
              <a:t> </a:t>
            </a:r>
            <a:r>
              <a:rPr lang="en-US" dirty="0" err="1" smtClean="0"/>
              <a:t>grande</a:t>
            </a:r>
            <a:r>
              <a:rPr lang="en-US" dirty="0" smtClean="0"/>
              <a:t>.</a:t>
            </a:r>
          </a:p>
          <a:p>
            <a:pPr marL="514350" indent="-514350">
              <a:buFont typeface="+mj-lt"/>
              <a:buAutoNum type="arabicPeriod"/>
            </a:pPr>
            <a:r>
              <a:rPr lang="en-US" dirty="0" smtClean="0"/>
              <a:t>Las dos </a:t>
            </a:r>
            <a:r>
              <a:rPr lang="en-US" dirty="0" err="1" smtClean="0"/>
              <a:t>muchachas</a:t>
            </a:r>
            <a:r>
              <a:rPr lang="en-US" dirty="0" smtClean="0"/>
              <a:t> son </a:t>
            </a:r>
            <a:r>
              <a:rPr lang="en-US" dirty="0" err="1" smtClean="0"/>
              <a:t>alumnas</a:t>
            </a:r>
            <a:r>
              <a:rPr lang="en-US" dirty="0" smtClean="0"/>
              <a:t> en la </a:t>
            </a:r>
            <a:r>
              <a:rPr lang="en-US" dirty="0" err="1" smtClean="0"/>
              <a:t>misma</a:t>
            </a:r>
            <a:r>
              <a:rPr lang="en-US" dirty="0" smtClean="0"/>
              <a:t> </a:t>
            </a:r>
            <a:r>
              <a:rPr lang="en-US" dirty="0" err="1" smtClean="0"/>
              <a:t>esucela</a:t>
            </a:r>
            <a:endParaRPr lang="en-US" dirty="0" smtClean="0"/>
          </a:p>
          <a:p>
            <a:pPr marL="514350" indent="-514350">
              <a:buFont typeface="+mj-lt"/>
              <a:buAutoNum type="arabicPeriod"/>
            </a:pPr>
            <a:r>
              <a:rPr lang="en-US" dirty="0" smtClean="0"/>
              <a:t>Los </a:t>
            </a:r>
            <a:r>
              <a:rPr lang="en-US" dirty="0" err="1" smtClean="0"/>
              <a:t>muchachos</a:t>
            </a:r>
            <a:r>
              <a:rPr lang="en-US" dirty="0" smtClean="0"/>
              <a:t> son amigos </a:t>
            </a:r>
            <a:r>
              <a:rPr lang="en-US" dirty="0" err="1" smtClean="0"/>
              <a:t>muy</a:t>
            </a:r>
            <a:r>
              <a:rPr lang="en-US" dirty="0" smtClean="0"/>
              <a:t> </a:t>
            </a:r>
            <a:r>
              <a:rPr lang="en-US" dirty="0" err="1" smtClean="0"/>
              <a:t>buenos</a:t>
            </a:r>
            <a:r>
              <a:rPr lang="en-US" dirty="0" smtClean="0"/>
              <a:t>.</a:t>
            </a:r>
            <a:endParaRPr lang="en-US" dirty="0"/>
          </a:p>
        </p:txBody>
      </p:sp>
    </p:spTree>
    <p:extLst>
      <p:ext uri="{BB962C8B-B14F-4D97-AF65-F5344CB8AC3E}">
        <p14:creationId xmlns:p14="http://schemas.microsoft.com/office/powerpoint/2010/main" val="883717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10937</TotalTime>
  <Words>200</Words>
  <Application>Microsoft Office PowerPoint</Application>
  <PresentationFormat>On-screen Show (4:3)</PresentationFormat>
  <Paragraphs>38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Me llamo ___________ Clase 601 La fecha es el 6 de octubre del 2017</vt:lpstr>
      <vt:lpstr>PowerPoint Presentation</vt:lpstr>
      <vt:lpstr>II- Comprensión: Look at the  photo and make up answers  about ROSA and GABRIELA,  two good friends from Colombia.</vt:lpstr>
      <vt:lpstr>PowerPoint Presentation</vt:lpstr>
      <vt:lpstr>PowerPoint Presentation</vt:lpstr>
      <vt:lpstr>TEACHER ORAL PARTS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___________ Clase 602 La fecha es el 8 de octubre del 2014</dc:title>
  <dc:creator>Helen Zumaeta</dc:creator>
  <cp:lastModifiedBy>Helen Zumaeta</cp:lastModifiedBy>
  <cp:revision>27</cp:revision>
  <dcterms:created xsi:type="dcterms:W3CDTF">2014-10-07T21:01:02Z</dcterms:created>
  <dcterms:modified xsi:type="dcterms:W3CDTF">2017-10-06T20:05:36Z</dcterms:modified>
</cp:coreProperties>
</file>